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0"/>
  </p:notesMasterIdLst>
  <p:sldIdLst>
    <p:sldId id="271" r:id="rId6"/>
    <p:sldId id="257" r:id="rId7"/>
    <p:sldId id="369" r:id="rId8"/>
    <p:sldId id="334" r:id="rId9"/>
    <p:sldId id="403" r:id="rId10"/>
    <p:sldId id="370" r:id="rId11"/>
    <p:sldId id="373" r:id="rId12"/>
    <p:sldId id="374" r:id="rId13"/>
    <p:sldId id="380" r:id="rId14"/>
    <p:sldId id="383" r:id="rId15"/>
    <p:sldId id="396" r:id="rId16"/>
    <p:sldId id="388" r:id="rId17"/>
    <p:sldId id="399" r:id="rId18"/>
    <p:sldId id="404" r:id="rId19"/>
    <p:sldId id="408" r:id="rId20"/>
    <p:sldId id="409" r:id="rId21"/>
    <p:sldId id="410" r:id="rId22"/>
    <p:sldId id="398" r:id="rId23"/>
    <p:sldId id="389" r:id="rId24"/>
    <p:sldId id="390" r:id="rId25"/>
    <p:sldId id="401" r:id="rId26"/>
    <p:sldId id="393" r:id="rId27"/>
    <p:sldId id="394" r:id="rId28"/>
    <p:sldId id="266" r:id="rId29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98F722-3597-BF88-0743-61A0D665F383}" name="Sowers, Mark E CIV DHS (USA)" initials="SMECD(" userId="S::Mark.E.Sowers@uscg.mil::d3bb4a34-a24b-4762-a17e-81e0e2f6f88e" providerId="AD"/>
  <p188:author id="{5731F55C-EC48-E8EE-A385-318240C60270}" name="Long, Pressy K." initials="LPK" userId="S::Pressenna.Long@usaa.com::71cd75fc-96e2-4fc7-b077-7dca947189d3" providerId="AD"/>
  <p188:author id="{7BEC8067-22B8-A118-C89C-40CA74C4A523}" name="Samantha Salazar" initials="SS" userId="S::ssalazar@mvculture.com::1d602b40-9561-46a7-82cd-14c05aaece5d" providerId="AD"/>
  <p188:author id="{483BEFD8-C984-CE1B-5CA1-B85BC5FF187C}" name="Tann, Joi E CIV USCG HQS (USA)" initials="JT" userId="S::Joi.E.Tann@uscg.mil::5a3e4fa1-c1bb-4c97-b820-b92555cc165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1D3867"/>
    <a:srgbClr val="FCDA5D"/>
    <a:srgbClr val="FFDB5D"/>
    <a:srgbClr val="EB3732"/>
    <a:srgbClr val="1C3866"/>
    <a:srgbClr val="004072"/>
    <a:srgbClr val="1C3867"/>
    <a:srgbClr val="489CC0"/>
    <a:srgbClr val="CBD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0"/>
    <p:restoredTop sz="85544" autoAdjust="0"/>
  </p:normalViewPr>
  <p:slideViewPr>
    <p:cSldViewPr snapToGrid="0" snapToObjects="1">
      <p:cViewPr varScale="1">
        <p:scale>
          <a:sx n="95" d="100"/>
          <a:sy n="95" d="100"/>
        </p:scale>
        <p:origin x="1782" y="66"/>
      </p:cViewPr>
      <p:guideLst/>
    </p:cSldViewPr>
  </p:slideViewPr>
  <p:outlineViewPr>
    <p:cViewPr>
      <p:scale>
        <a:sx n="33" d="100"/>
        <a:sy n="33" d="100"/>
      </p:scale>
      <p:origin x="0" y="-8696"/>
    </p:cViewPr>
  </p:outlineViewPr>
  <p:notesTextViewPr>
    <p:cViewPr>
      <p:scale>
        <a:sx n="45" d="100"/>
        <a:sy n="4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0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0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0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6972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2B1E0E7-8ECB-32D5-3A0F-FE5F8BDD7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56"/>
          <a:stretch/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0602EF-5368-91EB-A733-513CA638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FD6888-9C52-F574-22E9-60286FAC4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50A5-EAA9-CB31-6871-7A0CF256ABAC}"/>
              </a:ext>
            </a:extLst>
          </p:cNvPr>
          <p:cNvSpPr/>
          <p:nvPr userDrawn="1"/>
        </p:nvSpPr>
        <p:spPr>
          <a:xfrm>
            <a:off x="4013834" y="6235218"/>
            <a:ext cx="1463040" cy="472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4A7E6-B798-5070-F979-0BF81D199AE1}"/>
              </a:ext>
            </a:extLst>
          </p:cNvPr>
          <p:cNvSpPr/>
          <p:nvPr userDrawn="1"/>
        </p:nvSpPr>
        <p:spPr>
          <a:xfrm>
            <a:off x="0" y="6471138"/>
            <a:ext cx="1559169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EEFDE-6066-1D17-B614-28E877F0E28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1384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USAA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740" r:id="rId3"/>
    <p:sldLayoutId id="2147483673" r:id="rId4"/>
    <p:sldLayoutId id="2147483685" r:id="rId5"/>
    <p:sldLayoutId id="2147483690" r:id="rId6"/>
    <p:sldLayoutId id="2147483693" r:id="rId7"/>
    <p:sldLayoutId id="2147483696" r:id="rId8"/>
    <p:sldLayoutId id="2147483698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9" r:id="rId21"/>
    <p:sldLayoutId id="2147483720" r:id="rId22"/>
    <p:sldLayoutId id="2147483722" r:id="rId23"/>
    <p:sldLayoutId id="2147483723" r:id="rId24"/>
    <p:sldLayoutId id="2147483724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emf"/><Relationship Id="rId4" Type="http://schemas.openxmlformats.org/officeDocument/2006/relationships/hyperlink" Target="https://media.defense.gov/2017/Dec/21/2001860344/-1/1/0/CG_7430A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nsumerfinance.gov/" TargetMode="Externa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Entitlement to Continuation Pay (CP)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605029-9F5C-6B21-FE11-717CA9CFA7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6BA0338-694A-4F63-C567-65F8A942B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876AE-1983-35B7-1B65-12E4EFDCEE22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to 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29372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57218D-6434-EA15-F1B8-2D4D4FB6FD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Four Components of BRS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934A41D6-C856-D574-F966-B2383D4EF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6FEB4-2309-A4BC-7B56-D141B7455CE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5B3791-6D72-6ADD-01AD-08C270EA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Defined contribution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Thrift Savings Plan with Coast Guard automatic and matching contributions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Continuation Pay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Mid-career payout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Defined benefit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Eligible for a pension after 20 years of service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Lump-sum option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Choice on how to receive your pension at retirement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3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A6EAF4-1BDD-3686-FF59-7E3E157FA5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Continuation Pay Basics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EF64738-D96B-FCE0-1130-5845A1DA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One-time, mid-career payout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Paid in exchange for four years of additional service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 is NOT automatic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In addition to other career incentives </a:t>
            </a:r>
            <a:br>
              <a:rPr lang="en-US" altLang="en-US" sz="2500" dirty="0">
                <a:solidFill>
                  <a:srgbClr val="1B3867"/>
                </a:solidFill>
              </a:rPr>
            </a:br>
            <a:r>
              <a:rPr lang="en-US" altLang="en-US" sz="2500" dirty="0">
                <a:solidFill>
                  <a:srgbClr val="1B3867"/>
                </a:solidFill>
              </a:rPr>
              <a:t>and bonuses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A retention tool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F3A6C7A7-6A66-CDAE-CC20-CE3BC4D83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3F09-1C75-7940-B997-08FA6FA057C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Continuation Pay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248678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B44909-A58B-CC5B-3847-2064E44F4A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Continuation Pay Basics,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Continued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21F579-E469-5473-E0CF-5237E2A94F9E}"/>
              </a:ext>
            </a:extLst>
          </p:cNvPr>
          <p:cNvSpPr txBox="1">
            <a:spLocks/>
          </p:cNvSpPr>
          <p:nvPr/>
        </p:nvSpPr>
        <p:spPr>
          <a:xfrm>
            <a:off x="2161776" y="1696525"/>
            <a:ext cx="6756756" cy="4016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2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9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Active Duty or Active Reserve</a:t>
            </a:r>
          </a:p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BRS participants only</a:t>
            </a:r>
          </a:p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Based on pay entry base date (PEBD)</a:t>
            </a:r>
          </a:p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Payable between 8 and 12 years of service*</a:t>
            </a:r>
          </a:p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Agree to four years of additional service</a:t>
            </a:r>
          </a:p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Must elect 30 days </a:t>
            </a:r>
            <a:r>
              <a:rPr lang="en-US" altLang="en-US" sz="2500" u="sng" dirty="0">
                <a:solidFill>
                  <a:srgbClr val="1B3867"/>
                </a:solidFill>
              </a:rPr>
              <a:t>before</a:t>
            </a:r>
            <a:r>
              <a:rPr lang="en-US" altLang="en-US" sz="2500" dirty="0">
                <a:solidFill>
                  <a:srgbClr val="1B3867"/>
                </a:solidFill>
              </a:rPr>
              <a:t> CP date*</a:t>
            </a:r>
          </a:p>
          <a:p>
            <a:pPr marL="694944" lvl="1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300" dirty="0">
                <a:solidFill>
                  <a:srgbClr val="1B3867"/>
                </a:solidFill>
              </a:rPr>
              <a:t>Election timing is subject to change</a:t>
            </a:r>
          </a:p>
          <a:p>
            <a:pPr marL="694944" lvl="1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endParaRPr lang="en-US" altLang="en-US" sz="2300" dirty="0">
              <a:solidFill>
                <a:srgbClr val="1B3867"/>
              </a:solidFill>
            </a:endParaRPr>
          </a:p>
          <a:p>
            <a:pPr marL="9144" indent="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r>
              <a:rPr lang="en-US" altLang="en-US" sz="2300" dirty="0">
                <a:solidFill>
                  <a:srgbClr val="1B3867"/>
                </a:solidFill>
              </a:rPr>
              <a:t>*see latest ALCOAST</a:t>
            </a:r>
          </a:p>
        </p:txBody>
      </p:sp>
    </p:spTree>
    <p:extLst>
      <p:ext uri="{BB962C8B-B14F-4D97-AF65-F5344CB8AC3E}">
        <p14:creationId xmlns:p14="http://schemas.microsoft.com/office/powerpoint/2010/main" val="4229601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How is CP Calculated?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74E2F545-58D0-70D5-675F-10CAE6DC0376}"/>
              </a:ext>
            </a:extLst>
          </p:cNvPr>
          <p:cNvSpPr txBox="1">
            <a:spLocks/>
          </p:cNvSpPr>
          <p:nvPr/>
        </p:nvSpPr>
        <p:spPr>
          <a:xfrm>
            <a:off x="1094640" y="1577641"/>
            <a:ext cx="7861331" cy="2603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2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9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CP rates</a:t>
            </a:r>
          </a:p>
          <a:p>
            <a:pPr marL="812800" lvl="1" indent="-3429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300" spc="-5" dirty="0">
                <a:solidFill>
                  <a:srgbClr val="1B3867"/>
                </a:solidFill>
                <a:latin typeface="Arial"/>
                <a:cs typeface="Arial"/>
              </a:rPr>
              <a:t>Active Duty – </a:t>
            </a:r>
          </a:p>
          <a:p>
            <a:pPr marL="1270000" lvl="2" indent="-3429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Enlisted 9* times basic monthly pay</a:t>
            </a:r>
          </a:p>
          <a:p>
            <a:pPr marL="1270000" lvl="2" indent="-3429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Officer 6* times basic monthly pay</a:t>
            </a:r>
          </a:p>
          <a:p>
            <a:pPr marL="812800" lvl="1" indent="-3429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300" spc="-5" dirty="0">
                <a:solidFill>
                  <a:srgbClr val="1B3867"/>
                </a:solidFill>
                <a:latin typeface="Arial"/>
                <a:cs typeface="Arial"/>
              </a:rPr>
              <a:t>Reserve – </a:t>
            </a:r>
          </a:p>
          <a:p>
            <a:pPr marL="1270000" lvl="2" indent="-3429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2* times basic monthly pay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0BC6D-81DD-8457-055D-AE2B695C6BCB}"/>
              </a:ext>
            </a:extLst>
          </p:cNvPr>
          <p:cNvSpPr txBox="1"/>
          <p:nvPr/>
        </p:nvSpPr>
        <p:spPr>
          <a:xfrm>
            <a:off x="1758190" y="4101407"/>
            <a:ext cx="6198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-10" dirty="0">
                <a:solidFill>
                  <a:srgbClr val="1B3867"/>
                </a:solidFill>
                <a:latin typeface="Arial"/>
                <a:cs typeface="Arial"/>
              </a:rPr>
              <a:t>*Subject to change</a:t>
            </a:r>
            <a:endParaRPr lang="en-US" sz="12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he equation for how CP is calculated.">
            <a:extLst>
              <a:ext uri="{FF2B5EF4-FFF2-40B4-BE49-F238E27FC236}">
                <a16:creationId xmlns:a16="http://schemas.microsoft.com/office/drawing/2014/main" id="{EDB8F023-C0B2-6D00-C73D-7ED07DC4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01" t="54591" r="3237" b="34042"/>
          <a:stretch/>
        </p:blipFill>
        <p:spPr>
          <a:xfrm>
            <a:off x="384644" y="4330818"/>
            <a:ext cx="8374711" cy="1864740"/>
          </a:xfrm>
          <a:prstGeom prst="rect">
            <a:avLst/>
          </a:prstGeom>
        </p:spPr>
      </p:pic>
      <p:sp>
        <p:nvSpPr>
          <p:cNvPr id="6" name="AutoShape 100" descr="Lightbulb icon indicating activity.">
            <a:extLst>
              <a:ext uri="{FF2B5EF4-FFF2-40B4-BE49-F238E27FC236}">
                <a16:creationId xmlns:a16="http://schemas.microsoft.com/office/drawing/2014/main" id="{724B1F9C-F9C0-8324-2695-FCA9584B0B6A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8" name="Picture 7" descr="Paper with hand icon indicating additional resource.">
            <a:extLst>
              <a:ext uri="{FF2B5EF4-FFF2-40B4-BE49-F238E27FC236}">
                <a16:creationId xmlns:a16="http://schemas.microsoft.com/office/drawing/2014/main" id="{627E97A6-3147-8D7B-0A41-CCD6A013B1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20" y="6297250"/>
            <a:ext cx="324952" cy="394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DE3F14-F1C5-A01F-6F34-82A12C1C5C25}"/>
              </a:ext>
            </a:extLst>
          </p:cNvPr>
          <p:cNvSpPr txBox="1"/>
          <p:nvPr/>
        </p:nvSpPr>
        <p:spPr>
          <a:xfrm>
            <a:off x="1232672" y="6414560"/>
            <a:ext cx="6198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68016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265A52-17D3-E444-5CAC-CE7B96CD5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How is CP Disbursed?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F8F47D5C-76B5-A23B-1D47-7FA10FE32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0" y="1577641"/>
            <a:ext cx="7861331" cy="914045"/>
          </a:xfrm>
        </p:spPr>
        <p:txBody>
          <a:bodyPr>
            <a:noAutofit/>
          </a:bodyPr>
          <a:lstStyle/>
          <a:p>
            <a:pPr marL="12700" indent="0">
              <a:lnSpc>
                <a:spcPct val="100000"/>
              </a:lnSpc>
              <a:spcBef>
                <a:spcPts val="700"/>
              </a:spcBef>
              <a:buNone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You can choose to receive a one-time, lump-sum payment or spread your payments to potentially save on taxes.</a:t>
            </a:r>
            <a:endParaRPr lang="en-US" sz="2500" spc="45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3EDA96-8F6A-1EF0-BF44-E0BFFB2EE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754482"/>
              </p:ext>
            </p:extLst>
          </p:nvPr>
        </p:nvGraphicFramePr>
        <p:xfrm>
          <a:off x="114049" y="2974788"/>
          <a:ext cx="6763576" cy="3781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63576">
                  <a:extLst>
                    <a:ext uri="{9D8B030D-6E8A-4147-A177-3AD203B41FA5}">
                      <a16:colId xmlns:a16="http://schemas.microsoft.com/office/drawing/2014/main" val="354957701"/>
                    </a:ext>
                  </a:extLst>
                </a:gridCol>
              </a:tblGrid>
              <a:tr h="660618">
                <a:tc>
                  <a:txBody>
                    <a:bodyPr/>
                    <a:lstStyle/>
                    <a:p>
                      <a:r>
                        <a:rPr lang="en-US" sz="1500" b="1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Lump-Sum Installment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rgbClr val="1B386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installment is paid at the initial CP date and paid out 100% (less taxes).</a:t>
                      </a:r>
                      <a:endParaRPr lang="en-US" sz="1500" b="1" dirty="0">
                        <a:ln>
                          <a:noFill/>
                        </a:ln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05" marR="110905" marT="55453" marB="55453" anchor="ctr"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35286"/>
                  </a:ext>
                </a:extLst>
              </a:tr>
              <a:tr h="1002215">
                <a:tc>
                  <a:txBody>
                    <a:bodyPr/>
                    <a:lstStyle/>
                    <a:p>
                      <a:r>
                        <a:rPr lang="en-US" sz="1500" b="1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Equal Installments </a:t>
                      </a:r>
                    </a:p>
                    <a:p>
                      <a:r>
                        <a:rPr lang="en-US" sz="1500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installment is paid at the initial CP date, and the next installment is paid the following year on the anniversary of the initial payment (less taxes).</a:t>
                      </a:r>
                    </a:p>
                  </a:txBody>
                  <a:tcPr marL="110905" marR="110905" marT="55453" marB="55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2332857"/>
                  </a:ext>
                </a:extLst>
              </a:tr>
              <a:tr h="1059136">
                <a:tc>
                  <a:txBody>
                    <a:bodyPr/>
                    <a:lstStyle/>
                    <a:p>
                      <a:r>
                        <a:rPr lang="en-US" sz="1500" b="1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Equal Installments</a:t>
                      </a:r>
                    </a:p>
                    <a:p>
                      <a:r>
                        <a:rPr lang="en-US" sz="1500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installment is paid at the initial CP date, and the remaining two payments are paid in equal annual installments at the anniversary of the initial payment (less taxes).</a:t>
                      </a:r>
                    </a:p>
                  </a:txBody>
                  <a:tcPr marL="110905" marR="110905" marT="55453" marB="55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08667"/>
                  </a:ext>
                </a:extLst>
              </a:tr>
              <a:tr h="1059136">
                <a:tc>
                  <a:txBody>
                    <a:bodyPr/>
                    <a:lstStyle/>
                    <a:p>
                      <a:r>
                        <a:rPr lang="en-US" sz="1500" b="1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Equal Installments </a:t>
                      </a:r>
                    </a:p>
                    <a:p>
                      <a:r>
                        <a:rPr lang="en-US" sz="1500" dirty="0">
                          <a:ln>
                            <a:noFill/>
                          </a:ln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installment is paid at the initial CP date, and the remaining three payments are paid in equal annual installments at the anniversary of the initial payment (less taxes).</a:t>
                      </a:r>
                    </a:p>
                  </a:txBody>
                  <a:tcPr marL="110905" marR="110905" marT="55453" marB="55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012946"/>
                  </a:ext>
                </a:extLst>
              </a:tr>
            </a:tbl>
          </a:graphicData>
        </a:graphic>
      </p:graphicFrame>
      <p:grpSp>
        <p:nvGrpSpPr>
          <p:cNvPr id="8" name="Group 7" descr="Pick your installment plan.">
            <a:extLst>
              <a:ext uri="{FF2B5EF4-FFF2-40B4-BE49-F238E27FC236}">
                <a16:creationId xmlns:a16="http://schemas.microsoft.com/office/drawing/2014/main" id="{A685A061-356C-89C9-E341-AEAB72C4AAB4}"/>
              </a:ext>
            </a:extLst>
          </p:cNvPr>
          <p:cNvGrpSpPr/>
          <p:nvPr/>
        </p:nvGrpSpPr>
        <p:grpSpPr>
          <a:xfrm>
            <a:off x="6818413" y="2964278"/>
            <a:ext cx="2256312" cy="3814358"/>
            <a:chOff x="6763410" y="2940282"/>
            <a:chExt cx="2256312" cy="3814358"/>
          </a:xfrm>
          <a:solidFill>
            <a:srgbClr val="1B3867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981DCA-813A-8CA8-8EA0-3308A656616B}"/>
                </a:ext>
              </a:extLst>
            </p:cNvPr>
            <p:cNvSpPr/>
            <p:nvPr/>
          </p:nvSpPr>
          <p:spPr>
            <a:xfrm>
              <a:off x="6763410" y="2940282"/>
              <a:ext cx="2256312" cy="38143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DA7D61-3300-820E-4D18-8B060FE0C1C1}"/>
                </a:ext>
              </a:extLst>
            </p:cNvPr>
            <p:cNvSpPr txBox="1"/>
            <p:nvPr/>
          </p:nvSpPr>
          <p:spPr>
            <a:xfrm>
              <a:off x="6882163" y="3018002"/>
              <a:ext cx="201880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CDA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Pick your installment plan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54D03F-6E21-A44B-9C0D-E6A174A30EB9}"/>
                </a:ext>
              </a:extLst>
            </p:cNvPr>
            <p:cNvSpPr txBox="1"/>
            <p:nvPr/>
          </p:nvSpPr>
          <p:spPr>
            <a:xfrm>
              <a:off x="6882493" y="3592575"/>
              <a:ext cx="2078183" cy="31393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Remember, CP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subject to tax withholding!</a:t>
              </a:r>
            </a:p>
            <a:p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payment choice may affect taxes owed.</a:t>
              </a:r>
            </a:p>
            <a:p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 the IRS Tax Withholding Estimator.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533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35A7A5-2298-1AB5-99FB-0D91E169ED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007" y="465980"/>
            <a:ext cx="6774968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Apply for Continuation Pay –USCG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FEAAE63E-DCFD-F625-95FA-CF00E07C7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41" y="1577642"/>
            <a:ext cx="4734659" cy="1207202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Complete CG Form 7430A with your Command &amp; Pay Personnel Command (PPC) representatives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C6FD9C3B-31DF-8E66-D5BF-93F7C462CBAC}"/>
              </a:ext>
            </a:extLst>
          </p:cNvPr>
          <p:cNvSpPr txBox="1">
            <a:spLocks/>
          </p:cNvSpPr>
          <p:nvPr/>
        </p:nvSpPr>
        <p:spPr>
          <a:xfrm>
            <a:off x="4991100" y="1577641"/>
            <a:ext cx="4109875" cy="8956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2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9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Email or mail completed form to PPC</a:t>
            </a:r>
          </a:p>
        </p:txBody>
      </p:sp>
      <p:pic>
        <p:nvPicPr>
          <p:cNvPr id="8" name="Picture 7" descr="Department of Homeland Security, U.S. Coast Guard Continuation Pay Election">
            <a:extLst>
              <a:ext uri="{FF2B5EF4-FFF2-40B4-BE49-F238E27FC236}">
                <a16:creationId xmlns:a16="http://schemas.microsoft.com/office/drawing/2014/main" id="{8FD0B4FF-B624-86F9-9EE2-2D0E2F8B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78" y="2672662"/>
            <a:ext cx="2872741" cy="3719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Department of Homeland Security, U.S. Coast Guard Continuation Pay Election">
            <a:extLst>
              <a:ext uri="{FF2B5EF4-FFF2-40B4-BE49-F238E27FC236}">
                <a16:creationId xmlns:a16="http://schemas.microsoft.com/office/drawing/2014/main" id="{E751A7B8-3E01-C85B-C3F1-ACA20FF4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834" y="2672662"/>
            <a:ext cx="2866406" cy="37193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5043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59BEDA3-3204-74E3-56D3-5403692920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007" y="465980"/>
            <a:ext cx="6774968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Instructions for Completing CG – 7430A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" name="Picture 15" descr="Instructions for Completing CG Form 7430A, Continuation Pay (CP) Election.">
            <a:extLst>
              <a:ext uri="{FF2B5EF4-FFF2-40B4-BE49-F238E27FC236}">
                <a16:creationId xmlns:a16="http://schemas.microsoft.com/office/drawing/2014/main" id="{FED83DE0-6E9D-4EF2-294E-3A828FBB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24938" r="1043" b="11692"/>
          <a:stretch/>
        </p:blipFill>
        <p:spPr>
          <a:xfrm>
            <a:off x="85061" y="1796921"/>
            <a:ext cx="4654154" cy="3849894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9C39D4-D1BB-4F8E-19EF-9B93432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8" y="1741886"/>
            <a:ext cx="4075814" cy="49287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PPC Officials: Complete Sections I </a:t>
            </a:r>
            <a:b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III as appropriate to member </a:t>
            </a:r>
            <a:b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notified</a:t>
            </a:r>
            <a:endParaRPr lang="en-US" sz="15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Member: Complete only Section II </a:t>
            </a:r>
            <a:b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appropriate to your situation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solidFill>
                  <a:srgbClr val="1B3867"/>
                </a:solidFill>
              </a:rPr>
              <a:t>Read the instructions carefully before completing the form.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solidFill>
                  <a:srgbClr val="1B3867"/>
                </a:solidFill>
              </a:rPr>
              <a:t>Have your signature witnessed by your commanding officer or his/her designee </a:t>
            </a:r>
            <a:br>
              <a:rPr lang="en-US" sz="1400" dirty="0">
                <a:solidFill>
                  <a:srgbClr val="1B3867"/>
                </a:solidFill>
              </a:rPr>
            </a:br>
            <a:r>
              <a:rPr lang="en-US" sz="1400" dirty="0">
                <a:solidFill>
                  <a:srgbClr val="1B3867"/>
                </a:solidFill>
              </a:rPr>
              <a:t>(E5 or above).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solidFill>
                  <a:srgbClr val="1B3867"/>
                </a:solidFill>
              </a:rPr>
              <a:t>This form will record your election to receive Continuation Pay. Your election will carry a Service Commitment based on your current policy.</a:t>
            </a:r>
            <a:endParaRPr lang="en-US" sz="14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200" b="0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rgbClr val="1B3867"/>
                </a:solidFill>
              </a:rPr>
              <a:t>Form can be located at </a:t>
            </a:r>
            <a:r>
              <a:rPr lang="en-US" sz="1200" b="0" i="1" dirty="0">
                <a:solidFill>
                  <a:srgbClr val="00416D"/>
                </a:solidFill>
                <a:hlinkClick r:id="rId4"/>
              </a:rPr>
              <a:t>media.defense.gov/2017/Dec/21/2001860344/-1/1/0/CG_7430A.PDF</a:t>
            </a:r>
            <a:endParaRPr lang="en-US" sz="1200" b="0" i="1" dirty="0">
              <a:solidFill>
                <a:srgbClr val="00416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rgbClr val="1B3867"/>
                </a:solidFill>
              </a:rPr>
              <a:t>Continuation Pay election obligates the Member to at least 4 additional years of service.</a:t>
            </a:r>
            <a:endParaRPr lang="en-US" sz="1200" b="0" dirty="0">
              <a:solidFill>
                <a:srgbClr val="00416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200" b="0" dirty="0">
              <a:solidFill>
                <a:srgbClr val="00416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200" b="0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2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200" dirty="0"/>
          </a:p>
        </p:txBody>
      </p:sp>
      <p:grpSp>
        <p:nvGrpSpPr>
          <p:cNvPr id="10" name="Group 9" descr="Number one.">
            <a:extLst>
              <a:ext uri="{FF2B5EF4-FFF2-40B4-BE49-F238E27FC236}">
                <a16:creationId xmlns:a16="http://schemas.microsoft.com/office/drawing/2014/main" id="{DCA92C69-5910-E338-F258-77C444AC5579}"/>
              </a:ext>
            </a:extLst>
          </p:cNvPr>
          <p:cNvGrpSpPr/>
          <p:nvPr/>
        </p:nvGrpSpPr>
        <p:grpSpPr>
          <a:xfrm>
            <a:off x="4796253" y="1777633"/>
            <a:ext cx="256723" cy="276999"/>
            <a:chOff x="5896316" y="1902559"/>
            <a:chExt cx="256723" cy="2769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4A9A67-CFF4-D688-4604-D7B4675C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3801" y="1921847"/>
              <a:ext cx="249238" cy="2492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9339E9-2538-6177-C086-81A22C964594}"/>
                </a:ext>
              </a:extLst>
            </p:cNvPr>
            <p:cNvSpPr txBox="1"/>
            <p:nvPr/>
          </p:nvSpPr>
          <p:spPr>
            <a:xfrm>
              <a:off x="5896316" y="1902559"/>
              <a:ext cx="1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 descr="Number two.">
            <a:extLst>
              <a:ext uri="{FF2B5EF4-FFF2-40B4-BE49-F238E27FC236}">
                <a16:creationId xmlns:a16="http://schemas.microsoft.com/office/drawing/2014/main" id="{4E17D8B2-41D1-4BF1-FF39-45F24A7B98DD}"/>
              </a:ext>
            </a:extLst>
          </p:cNvPr>
          <p:cNvGrpSpPr/>
          <p:nvPr/>
        </p:nvGrpSpPr>
        <p:grpSpPr>
          <a:xfrm>
            <a:off x="4806084" y="2679254"/>
            <a:ext cx="256723" cy="276999"/>
            <a:chOff x="5896316" y="1902559"/>
            <a:chExt cx="256723" cy="276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38E115-385E-CC46-DF48-13025559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3801" y="1921847"/>
              <a:ext cx="249238" cy="2492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CF97F9-1EC9-A273-487F-10F3ED9197F1}"/>
                </a:ext>
              </a:extLst>
            </p:cNvPr>
            <p:cNvSpPr txBox="1"/>
            <p:nvPr/>
          </p:nvSpPr>
          <p:spPr>
            <a:xfrm>
              <a:off x="5896316" y="1902559"/>
              <a:ext cx="1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21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D5D69D-DED9-E772-E254-4E60ADDDB6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Financial Implications and Options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D13431C-0007-C884-D75E-7ACFB21D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Failing to meet service obligations will require a repayment of a prorated amount.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do with your Continuation Pay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Pay down debt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for emergencies 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Invest for the future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</a:t>
            </a:r>
            <a:r>
              <a:rPr lang="en-US" altLang="en-US" sz="2000" dirty="0">
                <a:solidFill>
                  <a:srgbClr val="1B3867"/>
                </a:solidFill>
              </a:rPr>
              <a:t>major purchase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it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Contribute to TSP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8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8061AD62-D5D4-3A0D-BC9E-B1C5832195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C5FA8-0258-F5F1-E421-ABFA59AB8F53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to 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Summary </a:t>
            </a:r>
            <a:r>
              <a:rPr lang="en-US" sz="2500" spc="-5">
                <a:solidFill>
                  <a:srgbClr val="1B3867"/>
                </a:solidFill>
                <a:latin typeface="Arial"/>
                <a:cs typeface="Arial"/>
              </a:rPr>
              <a:t>and Resources</a:t>
            </a:r>
            <a:endParaRPr lang="en-US" sz="2500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to 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CD0A5-3B5D-2747-6136-99A448D9A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Evaluate Goals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BB8C316-7FBF-F18C-66C9-957C43E43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84493"/>
            <a:ext cx="6756756" cy="460072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10% </a:t>
            </a: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–</a:t>
            </a: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15% of pretax pay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Emergency fund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for the long term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Be patient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Dollar cost averaging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Invest regular basis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continuously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TSP considerations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Contributions from CP are not eligible for matching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Elective deferral limit for 2025 </a:t>
            </a: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–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$23,500</a:t>
            </a:r>
            <a:endParaRPr lang="en-US" altLang="en-US" sz="2000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additions limit for 2025 </a:t>
            </a: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– $70,000 (CZTE)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spc="-5" dirty="0">
                <a:solidFill>
                  <a:srgbClr val="1B3867"/>
                </a:solidFill>
                <a:latin typeface="Arial"/>
                <a:cs typeface="Arial"/>
              </a:rPr>
              <a:t>Plan </a:t>
            </a:r>
            <a:r>
              <a:rPr lang="en-US" altLang="en-US" sz="2000" spc="-5" dirty="0">
                <a:solidFill>
                  <a:srgbClr val="1B3867"/>
                </a:solidFill>
                <a:latin typeface="Arial"/>
                <a:cs typeface="Arial"/>
              </a:rPr>
              <a:t>contributions from basic pay to receive matching contributions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Handout icon.">
            <a:extLst>
              <a:ext uri="{FF2B5EF4-FFF2-40B4-BE49-F238E27FC236}">
                <a16:creationId xmlns:a16="http://schemas.microsoft.com/office/drawing/2014/main" id="{036DBC00-63B4-C49B-E517-988B9BE87F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E29975-4842-449B-C6DB-EE1FE9B49FAE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Investing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2354826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8061AD62-D5D4-3A0D-BC9E-B1C5832195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C5FA8-0258-F5F1-E421-ABFA59AB8F53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to 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53308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59081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Congratulations on reaching this important milestone!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 learned to help in decision making as you approach eligibility for Continuation Pay: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</a:t>
            </a:r>
            <a:endParaRPr lang="en-US" altLang="en-US" sz="2000" b="0" strike="sngStrike" dirty="0">
              <a:solidFill>
                <a:srgbClr val="1B386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C92EFF9-C82D-CA3C-1496-7086620F31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B851B-F0C4-4E12-CCD2-D8A38324DF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to 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Plan for new or different expenses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3685317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8C10022-30B0-B277-7503-8DF3174621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Fundamentals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92D9AC5-36E0-08FF-A299-B4BF772CF479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taxes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income taxes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benefits for Service members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BAH, BAS, and CZTE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TSP and potential tax savings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changes to your tax situation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adjust withholding on Direct Access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 Tax Withholding Estimator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51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A45A3F-B8AB-D69E-A2E0-B22146ABC5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500878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Implications of Continuation Pay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F43EBD0-B1A1-2FE7-814B-1315C47E1C9B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Earned income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Taxed at federal, state, and local levels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planning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one lump sum, two, three, or four installments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aside funds to cover potential taxes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 Zone Tax Exclusion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IRS Publication 3, The Armed Forces Tax Guide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endParaRPr lang="en-US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99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D5A1AB-B9B9-CB69-3E84-E350B9D212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DE2F03AA-3202-ABEB-ACE0-00CF9CC3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66935-2A2A-E2F3-196E-A7AC8C42B29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to Continuation Pay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53874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D1866A-890F-6D29-BE56-45A8539684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E7AADD-397E-A9A0-CCB4-95FECF8B1BF9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Resources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CG SUPRT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https://www.consumerfinance.gov</a:t>
            </a:r>
            <a:endParaRPr lang="en-US" b="0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E7386752-3BBB-FE4F-A779-8D95CF814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BCAA-FAED-65EE-7A6D-A5C1CD14B9AC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Military Consumer Protection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Servicemembers Civil Relief 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2220773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4999B-97DE-2136-FC13-930F4E16B6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ACB7E-96E4-37BE-5C47-866F4C38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endParaRPr lang="en-US" dirty="0"/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D71D853-9E1B-2C56-FC2F-1CCA7FE29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1841D-CADE-8353-A81B-ACB4E6A094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041233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922201-bd2f-4090-bc09-ebb06dcf58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6D057CB73E1C46B6FD17B9059867BF" ma:contentTypeVersion="15" ma:contentTypeDescription="Create a new document." ma:contentTypeScope="" ma:versionID="ee0719f89feefafba30d0479f13a6902">
  <xsd:schema xmlns:xsd="http://www.w3.org/2001/XMLSchema" xmlns:xs="http://www.w3.org/2001/XMLSchema" xmlns:p="http://schemas.microsoft.com/office/2006/metadata/properties" xmlns:ns3="52922201-bd2f-4090-bc09-ebb06dcf5831" xmlns:ns4="c957dd0d-6396-4e9e-abcd-d169237a8783" targetNamespace="http://schemas.microsoft.com/office/2006/metadata/properties" ma:root="true" ma:fieldsID="4c5c466e3d04e5b2e854bb6cdb4ca62f" ns3:_="" ns4:_="">
    <xsd:import namespace="52922201-bd2f-4090-bc09-ebb06dcf5831"/>
    <xsd:import namespace="c957dd0d-6396-4e9e-abcd-d169237a87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22201-bd2f-4090-bc09-ebb06dcf5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7dd0d-6396-4e9e-abcd-d169237a87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253B14-47DF-4833-A856-BF155A824AD3}">
  <ds:schemaRefs>
    <ds:schemaRef ds:uri="52922201-bd2f-4090-bc09-ebb06dcf5831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957dd0d-6396-4e9e-abcd-d169237a878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8C5297E-5A56-428B-8B83-6F557714F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922201-bd2f-4090-bc09-ebb06dcf5831"/>
    <ds:schemaRef ds:uri="c957dd0d-6396-4e9e-abcd-d169237a87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11219</TotalTime>
  <Words>1144</Words>
  <Application>Microsoft Office PowerPoint</Application>
  <PresentationFormat>Letter Paper (8.5x11 in)</PresentationFormat>
  <Paragraphs>210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</vt:lpstr>
      <vt:lpstr>Courier New</vt:lpstr>
      <vt:lpstr>Wingdings</vt:lpstr>
      <vt:lpstr>Office Theme</vt:lpstr>
      <vt:lpstr>Custom Design</vt:lpstr>
      <vt:lpstr>Entitlement to Continuation Pay (CP)</vt:lpstr>
      <vt:lpstr>Agenda</vt:lpstr>
      <vt:lpstr>Basic Finance</vt:lpstr>
      <vt:lpstr>Spending Plan</vt:lpstr>
      <vt:lpstr>Tax Fundamentals</vt:lpstr>
      <vt:lpstr>Tax Implications of Continuation Pay</vt:lpstr>
      <vt:lpstr>Consumer Protections</vt:lpstr>
      <vt:lpstr>Military Consumer Protections</vt:lpstr>
      <vt:lpstr>Misleading Consumer Practices</vt:lpstr>
      <vt:lpstr>Planning for the Future</vt:lpstr>
      <vt:lpstr>The Four Components of BRS</vt:lpstr>
      <vt:lpstr>Continuation Pay Basics</vt:lpstr>
      <vt:lpstr>Continuation Pay Basics, Continued</vt:lpstr>
      <vt:lpstr>How is CP Calculated?</vt:lpstr>
      <vt:lpstr>How is CP Disbursed?</vt:lpstr>
      <vt:lpstr>How to Apply for Continuation Pay –USCG</vt:lpstr>
      <vt:lpstr>Instructions for Completing CG – 7430A </vt:lpstr>
      <vt:lpstr>Financial Implications and Options</vt:lpstr>
      <vt:lpstr>Saving and Investing</vt:lpstr>
      <vt:lpstr>Evaluate Goals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Tann, Joi E CIV USCG HQS (USA)</cp:lastModifiedBy>
  <cp:revision>269</cp:revision>
  <dcterms:created xsi:type="dcterms:W3CDTF">2020-11-16T05:07:15Z</dcterms:created>
  <dcterms:modified xsi:type="dcterms:W3CDTF">2025-04-10T15:08:09Z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0x010100B46D057CB73E1C46B6FD17B9059867BF</vt:lpwstr>
  </property>
  <property fmtid="{D5CDD505-2E9C-101B-9397-08002B2CF9AE}" pid="9" name="_dlc_DocIdItemGuid">
    <vt:lpwstr>70ebf81c-97c8-4a44-8020-2c5974244ec6</vt:lpwstr>
  </property>
  <property fmtid="{D5CDD505-2E9C-101B-9397-08002B2CF9AE}" pid="10" name="MSIP_Label_8238890f-b1c9-4d24-91e8-fc1fbd7a2e5e_Enabled">
    <vt:lpwstr>true</vt:lpwstr>
  </property>
  <property fmtid="{D5CDD505-2E9C-101B-9397-08002B2CF9AE}" pid="11" name="MSIP_Label_8238890f-b1c9-4d24-91e8-fc1fbd7a2e5e_SetDate">
    <vt:lpwstr>2023-12-20T21:27:51Z</vt:lpwstr>
  </property>
  <property fmtid="{D5CDD505-2E9C-101B-9397-08002B2CF9AE}" pid="12" name="MSIP_Label_8238890f-b1c9-4d24-91e8-fc1fbd7a2e5e_Method">
    <vt:lpwstr>Privileged</vt:lpwstr>
  </property>
  <property fmtid="{D5CDD505-2E9C-101B-9397-08002B2CF9AE}" pid="13" name="MSIP_Label_8238890f-b1c9-4d24-91e8-fc1fbd7a2e5e_Name">
    <vt:lpwstr>Public</vt:lpwstr>
  </property>
  <property fmtid="{D5CDD505-2E9C-101B-9397-08002B2CF9AE}" pid="14" name="MSIP_Label_8238890f-b1c9-4d24-91e8-fc1fbd7a2e5e_SiteId">
    <vt:lpwstr>ecba9361-f186-473c-a3a8-60af39258895</vt:lpwstr>
  </property>
  <property fmtid="{D5CDD505-2E9C-101B-9397-08002B2CF9AE}" pid="15" name="MSIP_Label_8238890f-b1c9-4d24-91e8-fc1fbd7a2e5e_ActionId">
    <vt:lpwstr>6f24efc0-24d5-4c03-8835-73cbc64c9052</vt:lpwstr>
  </property>
  <property fmtid="{D5CDD505-2E9C-101B-9397-08002B2CF9AE}" pid="16" name="MSIP_Label_8238890f-b1c9-4d24-91e8-fc1fbd7a2e5e_ContentBits">
    <vt:lpwstr>2</vt:lpwstr>
  </property>
  <property fmtid="{D5CDD505-2E9C-101B-9397-08002B2CF9AE}" pid="17" name="ClassificationContentMarkingFooterLocations">
    <vt:lpwstr>Office Theme:4\Custom Design:4</vt:lpwstr>
  </property>
  <property fmtid="{D5CDD505-2E9C-101B-9397-08002B2CF9AE}" pid="18" name="ClassificationContentMarkingFooterText">
    <vt:lpwstr>USAA Classification: Public</vt:lpwstr>
  </property>
  <property fmtid="{D5CDD505-2E9C-101B-9397-08002B2CF9AE}" pid="19" name="MediaServiceImageTags">
    <vt:lpwstr/>
  </property>
</Properties>
</file>